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56" r:id="rId5"/>
    <p:sldId id="259" r:id="rId6"/>
    <p:sldId id="260" r:id="rId7"/>
    <p:sldId id="261" r:id="rId8"/>
    <p:sldId id="257" r:id="rId9"/>
    <p:sldId id="258" r:id="rId10"/>
    <p:sldId id="262" r:id="rId11"/>
    <p:sldId id="264" r:id="rId12"/>
    <p:sldId id="263" r:id="rId13"/>
    <p:sldId id="265" r:id="rId14"/>
  </p:sldIdLst>
  <p:sldSz cx="12192000" cy="6858000"/>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FFABAB"/>
    <a:srgbClr val="FF6565"/>
    <a:srgbClr val="A50021"/>
    <a:srgbClr val="D6DCE5"/>
    <a:srgbClr val="FFCCFF"/>
    <a:srgbClr val="000000"/>
    <a:srgbClr val="660066"/>
    <a:srgbClr val="CC00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emlayout 2 - Markerin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4660"/>
  </p:normalViewPr>
  <p:slideViewPr>
    <p:cSldViewPr snapToGrid="0">
      <p:cViewPr varScale="1">
        <p:scale>
          <a:sx n="72" d="100"/>
          <a:sy n="72" d="100"/>
        </p:scale>
        <p:origin x="714" y="6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7523ACC-EEA4-4D5A-9CE7-6096FFDB08B3}" type="datetimeFigureOut">
              <a:rPr lang="da-DK" smtClean="0"/>
              <a:t>06-10-2022</a:t>
            </a:fld>
            <a:endParaRPr lang="da-DK"/>
          </a:p>
        </p:txBody>
      </p:sp>
      <p:sp>
        <p:nvSpPr>
          <p:cNvPr id="4" name="Pladsholder til sidefod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5C46A8A-05FA-4495-9C67-21AF4FAD78C0}" type="slidenum">
              <a:rPr lang="da-DK" smtClean="0"/>
              <a:t>‹nr.›</a:t>
            </a:fld>
            <a:endParaRPr lang="da-DK"/>
          </a:p>
        </p:txBody>
      </p:sp>
    </p:spTree>
    <p:extLst>
      <p:ext uri="{BB962C8B-B14F-4D97-AF65-F5344CB8AC3E}">
        <p14:creationId xmlns:p14="http://schemas.microsoft.com/office/powerpoint/2010/main" val="621205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22968862-CA7A-44BC-AB27-6848E0ECBB22}" type="datetimeFigureOut">
              <a:rPr lang="da-DK" smtClean="0"/>
              <a:t>06-10-2022</a:t>
            </a:fld>
            <a:endParaRPr lang="da-DK"/>
          </a:p>
        </p:txBody>
      </p:sp>
      <p:sp>
        <p:nvSpPr>
          <p:cNvPr id="4" name="Pladsholder til slidebille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3E0AC74-7C4E-4767-AAE5-AEEBD2A5D2E4}" type="slidenum">
              <a:rPr lang="da-DK" smtClean="0"/>
              <a:t>‹nr.›</a:t>
            </a:fld>
            <a:endParaRPr lang="da-DK"/>
          </a:p>
        </p:txBody>
      </p:sp>
    </p:spTree>
    <p:extLst>
      <p:ext uri="{BB962C8B-B14F-4D97-AF65-F5344CB8AC3E}">
        <p14:creationId xmlns:p14="http://schemas.microsoft.com/office/powerpoint/2010/main" val="1229686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2 langtidsstudier over 2004-2007 viste også at langtidseffekten at 52 % fortsat var i arbejde efter 10 år.</a:t>
            </a:r>
          </a:p>
        </p:txBody>
      </p:sp>
      <p:sp>
        <p:nvSpPr>
          <p:cNvPr id="4" name="Pladsholder til slidenummer 3"/>
          <p:cNvSpPr>
            <a:spLocks noGrp="1"/>
          </p:cNvSpPr>
          <p:nvPr>
            <p:ph type="sldNum" sz="quarter" idx="5"/>
          </p:nvPr>
        </p:nvSpPr>
        <p:spPr/>
        <p:txBody>
          <a:bodyPr/>
          <a:lstStyle/>
          <a:p>
            <a:fld id="{33E0AC74-7C4E-4767-AAE5-AEEBD2A5D2E4}" type="slidenum">
              <a:rPr lang="da-DK" smtClean="0"/>
              <a:t>2</a:t>
            </a:fld>
            <a:endParaRPr lang="da-DK"/>
          </a:p>
        </p:txBody>
      </p:sp>
    </p:spTree>
    <p:extLst>
      <p:ext uri="{BB962C8B-B14F-4D97-AF65-F5344CB8AC3E}">
        <p14:creationId xmlns:p14="http://schemas.microsoft.com/office/powerpoint/2010/main" val="886932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orside - Til billede baggrund">
    <p:spTree>
      <p:nvGrpSpPr>
        <p:cNvPr id="1" name=""/>
        <p:cNvGrpSpPr/>
        <p:nvPr/>
      </p:nvGrpSpPr>
      <p:grpSpPr>
        <a:xfrm>
          <a:off x="0" y="0"/>
          <a:ext cx="0" cy="0"/>
          <a:chOff x="0" y="0"/>
          <a:chExt cx="0" cy="0"/>
        </a:xfrm>
      </p:grpSpPr>
      <p:sp>
        <p:nvSpPr>
          <p:cNvPr id="2" name="Titel 1"/>
          <p:cNvSpPr>
            <a:spLocks noGrp="1"/>
          </p:cNvSpPr>
          <p:nvPr>
            <p:ph type="ctrTitle"/>
          </p:nvPr>
        </p:nvSpPr>
        <p:spPr>
          <a:xfrm>
            <a:off x="2829170" y="3037133"/>
            <a:ext cx="6854092" cy="847114"/>
          </a:xfrm>
        </p:spPr>
        <p:txBody>
          <a:bodyPr anchor="b"/>
          <a:lstStyle>
            <a:lvl1pPr algn="ctr">
              <a:defRPr sz="6000">
                <a:solidFill>
                  <a:schemeClr val="bg1"/>
                </a:solidFill>
              </a:defRPr>
            </a:lvl1pPr>
          </a:lstStyle>
          <a:p>
            <a:r>
              <a:rPr lang="da-DK"/>
              <a:t>Klik for at redigere i master</a:t>
            </a:r>
          </a:p>
        </p:txBody>
      </p:sp>
      <p:sp>
        <p:nvSpPr>
          <p:cNvPr id="3" name="Undertitel 2"/>
          <p:cNvSpPr>
            <a:spLocks noGrp="1"/>
          </p:cNvSpPr>
          <p:nvPr>
            <p:ph type="subTitle" idx="1"/>
          </p:nvPr>
        </p:nvSpPr>
        <p:spPr>
          <a:xfrm>
            <a:off x="2829170" y="4031885"/>
            <a:ext cx="6854092" cy="1345101"/>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pic>
        <p:nvPicPr>
          <p:cNvPr id="7" name="Billede 6">
            <a:extLst>
              <a:ext uri="{FF2B5EF4-FFF2-40B4-BE49-F238E27FC236}">
                <a16:creationId xmlns:a16="http://schemas.microsoft.com/office/drawing/2014/main" id="{8B4E9733-D963-4ABF-A401-D3CBE99A8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119" y="177427"/>
            <a:ext cx="1235541" cy="481996"/>
          </a:xfrm>
          <a:prstGeom prst="rect">
            <a:avLst/>
          </a:prstGeom>
        </p:spPr>
      </p:pic>
    </p:spTree>
    <p:extLst>
      <p:ext uri="{BB962C8B-B14F-4D97-AF65-F5344CB8AC3E}">
        <p14:creationId xmlns:p14="http://schemas.microsoft.com/office/powerpoint/2010/main" val="207512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38200" y="2313991"/>
            <a:ext cx="5301343" cy="3862971"/>
          </a:xfrm>
          <a:solidFill>
            <a:srgbClr val="1F4E79">
              <a:alpha val="74902"/>
            </a:srgbClr>
          </a:solidFill>
        </p:spPr>
        <p:txBody>
          <a:bodyPr lIns="360000" tIns="360000" rIns="360000" bIns="360000"/>
          <a:lstStyle>
            <a:lvl1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cxnSp>
        <p:nvCxnSpPr>
          <p:cNvPr id="10" name="Lige forbindelse 9"/>
          <p:cNvCxnSpPr/>
          <p:nvPr userDrawn="1"/>
        </p:nvCxnSpPr>
        <p:spPr>
          <a:xfrm>
            <a:off x="856856" y="1979541"/>
            <a:ext cx="1080000" cy="0"/>
          </a:xfrm>
          <a:prstGeom prst="line">
            <a:avLst/>
          </a:prstGeom>
          <a:ln w="28575">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Pladsholder til billede 10"/>
          <p:cNvSpPr>
            <a:spLocks noGrp="1"/>
          </p:cNvSpPr>
          <p:nvPr>
            <p:ph type="pic" sz="quarter" idx="10"/>
          </p:nvPr>
        </p:nvSpPr>
        <p:spPr>
          <a:xfrm>
            <a:off x="6700026" y="2313991"/>
            <a:ext cx="4665019" cy="3862971"/>
          </a:xfrm>
        </p:spPr>
        <p:txBody>
          <a:bodyPr/>
          <a:lstStyle/>
          <a:p>
            <a:endParaRPr lang="da-DK"/>
          </a:p>
        </p:txBody>
      </p:sp>
      <p:sp>
        <p:nvSpPr>
          <p:cNvPr id="15" name="Titel 14"/>
          <p:cNvSpPr>
            <a:spLocks noGrp="1"/>
          </p:cNvSpPr>
          <p:nvPr>
            <p:ph type="title"/>
          </p:nvPr>
        </p:nvSpPr>
        <p:spPr>
          <a:xfrm>
            <a:off x="746809" y="1035698"/>
            <a:ext cx="10515600" cy="943843"/>
          </a:xfrm>
        </p:spPr>
        <p:txBody>
          <a:bodyPr/>
          <a:lstStyle/>
          <a:p>
            <a:r>
              <a:rPr lang="da-DK"/>
              <a:t>Klik for at redigere i master</a:t>
            </a:r>
          </a:p>
        </p:txBody>
      </p:sp>
    </p:spTree>
    <p:extLst>
      <p:ext uri="{BB962C8B-B14F-4D97-AF65-F5344CB8AC3E}">
        <p14:creationId xmlns:p14="http://schemas.microsoft.com/office/powerpoint/2010/main" val="65292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ekst og billede">
    <p:spTree>
      <p:nvGrpSpPr>
        <p:cNvPr id="1" name=""/>
        <p:cNvGrpSpPr/>
        <p:nvPr/>
      </p:nvGrpSpPr>
      <p:grpSpPr>
        <a:xfrm>
          <a:off x="0" y="0"/>
          <a:ext cx="0" cy="0"/>
          <a:chOff x="0" y="0"/>
          <a:chExt cx="0" cy="0"/>
        </a:xfrm>
      </p:grpSpPr>
      <p:cxnSp>
        <p:nvCxnSpPr>
          <p:cNvPr id="10" name="Lige forbindelse 9"/>
          <p:cNvCxnSpPr/>
          <p:nvPr userDrawn="1"/>
        </p:nvCxnSpPr>
        <p:spPr>
          <a:xfrm>
            <a:off x="838200" y="1979541"/>
            <a:ext cx="1080000" cy="0"/>
          </a:xfrm>
          <a:prstGeom prst="line">
            <a:avLst/>
          </a:prstGeom>
          <a:ln w="28575">
            <a:solidFill>
              <a:srgbClr val="1F4E79"/>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726233" y="815664"/>
            <a:ext cx="10515600" cy="1325563"/>
          </a:xfrm>
        </p:spPr>
        <p:txBody>
          <a:bodyPr/>
          <a:lstStyle/>
          <a:p>
            <a:r>
              <a:rPr lang="da-DK"/>
              <a:t>Klik for at redigere i master</a:t>
            </a:r>
          </a:p>
        </p:txBody>
      </p:sp>
    </p:spTree>
    <p:extLst>
      <p:ext uri="{BB962C8B-B14F-4D97-AF65-F5344CB8AC3E}">
        <p14:creationId xmlns:p14="http://schemas.microsoft.com/office/powerpoint/2010/main" val="221806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026727" y="970384"/>
            <a:ext cx="7632081" cy="1530219"/>
          </a:xfrm>
          <a:solidFill>
            <a:srgbClr val="1F4E79">
              <a:alpha val="74902"/>
            </a:srgbClr>
          </a:solidFill>
        </p:spPr>
        <p:txBody>
          <a:bodyPr lIns="360000" tIns="360000" rIns="360000" bIns="360000"/>
          <a:lstStyle>
            <a:lvl1pPr>
              <a:defRPr>
                <a:solidFill>
                  <a:schemeClr val="bg1"/>
                </a:solidFill>
              </a:defRPr>
            </a:lvl1pPr>
          </a:lstStyle>
          <a:p>
            <a:r>
              <a:rPr lang="da-DK"/>
              <a:t>Klik for at redigere i master</a:t>
            </a:r>
          </a:p>
        </p:txBody>
      </p:sp>
    </p:spTree>
    <p:extLst>
      <p:ext uri="{BB962C8B-B14F-4D97-AF65-F5344CB8AC3E}">
        <p14:creationId xmlns:p14="http://schemas.microsoft.com/office/powerpoint/2010/main" val="1754294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605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Forside - Uden billede baggrund">
    <p:spTree>
      <p:nvGrpSpPr>
        <p:cNvPr id="1" name=""/>
        <p:cNvGrpSpPr/>
        <p:nvPr/>
      </p:nvGrpSpPr>
      <p:grpSpPr>
        <a:xfrm>
          <a:off x="0" y="0"/>
          <a:ext cx="0" cy="0"/>
          <a:chOff x="0" y="0"/>
          <a:chExt cx="0" cy="0"/>
        </a:xfrm>
      </p:grpSpPr>
      <p:sp>
        <p:nvSpPr>
          <p:cNvPr id="2" name="Titel 1"/>
          <p:cNvSpPr>
            <a:spLocks noGrp="1"/>
          </p:cNvSpPr>
          <p:nvPr>
            <p:ph type="ctrTitle"/>
          </p:nvPr>
        </p:nvSpPr>
        <p:spPr>
          <a:xfrm>
            <a:off x="2829170" y="3037133"/>
            <a:ext cx="6854092" cy="847114"/>
          </a:xfrm>
        </p:spPr>
        <p:txBody>
          <a:bodyPr anchor="b">
            <a:noAutofit/>
          </a:bodyPr>
          <a:lstStyle>
            <a:lvl1pPr algn="ctr">
              <a:defRPr lang="da-DK" sz="6000" kern="1200" dirty="0">
                <a:solidFill>
                  <a:srgbClr val="1F4E79"/>
                </a:solidFill>
                <a:latin typeface="Arial" panose="020B0604020202020204" pitchFamily="34" charset="0"/>
                <a:ea typeface="Segoe UI" panose="020B0502040204020203" pitchFamily="34" charset="0"/>
                <a:cs typeface="Arial" panose="020B0604020202020204" pitchFamily="34" charset="0"/>
              </a:defRPr>
            </a:lvl1pPr>
          </a:lstStyle>
          <a:p>
            <a:r>
              <a:rPr lang="da-DK"/>
              <a:t>Klik for at redigere i master</a:t>
            </a:r>
          </a:p>
        </p:txBody>
      </p:sp>
      <p:sp>
        <p:nvSpPr>
          <p:cNvPr id="3" name="Undertitel 2"/>
          <p:cNvSpPr>
            <a:spLocks noGrp="1"/>
          </p:cNvSpPr>
          <p:nvPr>
            <p:ph type="subTitle" idx="1"/>
          </p:nvPr>
        </p:nvSpPr>
        <p:spPr>
          <a:xfrm>
            <a:off x="2829170" y="4031885"/>
            <a:ext cx="6854092" cy="1345101"/>
          </a:xfrm>
        </p:spPr>
        <p:txBody>
          <a:bodyPr/>
          <a:lstStyle>
            <a:lvl1pPr marL="0" indent="0" algn="ctr">
              <a:buNone/>
              <a:defRPr sz="2400">
                <a:solidFill>
                  <a:srgbClr val="1F4E7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pic>
        <p:nvPicPr>
          <p:cNvPr id="7" name="Billede 6">
            <a:extLst>
              <a:ext uri="{FF2B5EF4-FFF2-40B4-BE49-F238E27FC236}">
                <a16:creationId xmlns:a16="http://schemas.microsoft.com/office/drawing/2014/main" id="{8B4E9733-D963-4ABF-A401-D3CBE99A87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119" y="177427"/>
            <a:ext cx="1235541" cy="481996"/>
          </a:xfrm>
          <a:prstGeom prst="rect">
            <a:avLst/>
          </a:prstGeom>
        </p:spPr>
      </p:pic>
      <p:cxnSp>
        <p:nvCxnSpPr>
          <p:cNvPr id="12" name="Lige forbindelse 11">
            <a:extLst>
              <a:ext uri="{FF2B5EF4-FFF2-40B4-BE49-F238E27FC236}">
                <a16:creationId xmlns:a16="http://schemas.microsoft.com/office/drawing/2014/main" id="{8BFEA786-7D98-4941-87DC-84A1DBDA3DED}"/>
              </a:ext>
            </a:extLst>
          </p:cNvPr>
          <p:cNvCxnSpPr>
            <a:cxnSpLocks/>
          </p:cNvCxnSpPr>
          <p:nvPr userDrawn="1"/>
        </p:nvCxnSpPr>
        <p:spPr>
          <a:xfrm>
            <a:off x="745724" y="6238120"/>
            <a:ext cx="10626571" cy="0"/>
          </a:xfrm>
          <a:prstGeom prst="line">
            <a:avLst/>
          </a:prstGeom>
          <a:ln w="28575">
            <a:solidFill>
              <a:srgbClr val="1F4E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10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gsorden">
    <p:bg>
      <p:bgRef idx="1001">
        <a:schemeClr val="bg1"/>
      </p:bgRef>
    </p:bg>
    <p:spTree>
      <p:nvGrpSpPr>
        <p:cNvPr id="1" name=""/>
        <p:cNvGrpSpPr/>
        <p:nvPr/>
      </p:nvGrpSpPr>
      <p:grpSpPr>
        <a:xfrm>
          <a:off x="0" y="0"/>
          <a:ext cx="0" cy="0"/>
          <a:chOff x="0" y="0"/>
          <a:chExt cx="0" cy="0"/>
        </a:xfrm>
      </p:grpSpPr>
      <p:sp>
        <p:nvSpPr>
          <p:cNvPr id="6" name="Rektangel 5"/>
          <p:cNvSpPr/>
          <p:nvPr userDrawn="1"/>
        </p:nvSpPr>
        <p:spPr>
          <a:xfrm>
            <a:off x="991057" y="737569"/>
            <a:ext cx="5361574" cy="5569461"/>
          </a:xfrm>
          <a:prstGeom prst="rect">
            <a:avLst/>
          </a:prstGeom>
          <a:solidFill>
            <a:srgbClr val="1F4E7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Pladsholder til tekst 4"/>
          <p:cNvSpPr>
            <a:spLocks noGrp="1"/>
          </p:cNvSpPr>
          <p:nvPr>
            <p:ph type="body" sz="quarter" idx="10"/>
          </p:nvPr>
        </p:nvSpPr>
        <p:spPr>
          <a:xfrm>
            <a:off x="1282840" y="2142849"/>
            <a:ext cx="4698814" cy="38524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cxnSp>
        <p:nvCxnSpPr>
          <p:cNvPr id="11" name="Lige forbindelse 10"/>
          <p:cNvCxnSpPr/>
          <p:nvPr userDrawn="1"/>
        </p:nvCxnSpPr>
        <p:spPr>
          <a:xfrm>
            <a:off x="1372486" y="1966648"/>
            <a:ext cx="108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el 8"/>
          <p:cNvSpPr>
            <a:spLocks noGrp="1"/>
          </p:cNvSpPr>
          <p:nvPr>
            <p:ph type="title"/>
          </p:nvPr>
        </p:nvSpPr>
        <p:spPr>
          <a:xfrm>
            <a:off x="1294857" y="1073494"/>
            <a:ext cx="4686797" cy="893154"/>
          </a:xfrm>
        </p:spPr>
        <p:txBody>
          <a:bodyPr/>
          <a:lstStyle>
            <a:lvl1pPr>
              <a:defRPr>
                <a:solidFill>
                  <a:schemeClr val="bg1"/>
                </a:solidFill>
              </a:defRPr>
            </a:lvl1pPr>
          </a:lstStyle>
          <a:p>
            <a:r>
              <a:rPr lang="da-DK"/>
              <a:t>Klik for at redigere i master</a:t>
            </a:r>
          </a:p>
        </p:txBody>
      </p:sp>
      <p:pic>
        <p:nvPicPr>
          <p:cNvPr id="10" name="Billede 9">
            <a:extLst>
              <a:ext uri="{FF2B5EF4-FFF2-40B4-BE49-F238E27FC236}">
                <a16:creationId xmlns:a16="http://schemas.microsoft.com/office/drawing/2014/main" id="{85471F4D-2A0F-4007-91B0-E7E239B9D1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8119" y="177427"/>
            <a:ext cx="1235541" cy="481996"/>
          </a:xfrm>
          <a:prstGeom prst="rect">
            <a:avLst/>
          </a:prstGeom>
        </p:spPr>
      </p:pic>
      <p:pic>
        <p:nvPicPr>
          <p:cNvPr id="13" name="Billede 12">
            <a:extLst>
              <a:ext uri="{FF2B5EF4-FFF2-40B4-BE49-F238E27FC236}">
                <a16:creationId xmlns:a16="http://schemas.microsoft.com/office/drawing/2014/main" id="{1BC81F82-76D7-4371-AAFA-2ABEA7381ED6}"/>
              </a:ext>
            </a:extLst>
          </p:cNvPr>
          <p:cNvPicPr>
            <a:picLocks noChangeAspect="1"/>
          </p:cNvPicPr>
          <p:nvPr userDrawn="1"/>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tretch>
            <a:fillRect/>
          </a:stretch>
        </p:blipFill>
        <p:spPr>
          <a:xfrm>
            <a:off x="7343688" y="1520071"/>
            <a:ext cx="3620799" cy="3620799"/>
          </a:xfrm>
          <a:prstGeom prst="rect">
            <a:avLst/>
          </a:prstGeom>
        </p:spPr>
      </p:pic>
    </p:spTree>
    <p:extLst>
      <p:ext uri="{BB962C8B-B14F-4D97-AF65-F5344CB8AC3E}">
        <p14:creationId xmlns:p14="http://schemas.microsoft.com/office/powerpoint/2010/main" val="9042854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og tom">
    <p:spTree>
      <p:nvGrpSpPr>
        <p:cNvPr id="1" name=""/>
        <p:cNvGrpSpPr/>
        <p:nvPr/>
      </p:nvGrpSpPr>
      <p:grpSpPr>
        <a:xfrm>
          <a:off x="0" y="0"/>
          <a:ext cx="0" cy="0"/>
          <a:chOff x="0" y="0"/>
          <a:chExt cx="0" cy="0"/>
        </a:xfrm>
      </p:grpSpPr>
      <p:cxnSp>
        <p:nvCxnSpPr>
          <p:cNvPr id="10" name="Lige forbindelse 9"/>
          <p:cNvCxnSpPr/>
          <p:nvPr userDrawn="1"/>
        </p:nvCxnSpPr>
        <p:spPr>
          <a:xfrm>
            <a:off x="838200" y="1979541"/>
            <a:ext cx="1080000" cy="0"/>
          </a:xfrm>
          <a:prstGeom prst="line">
            <a:avLst/>
          </a:prstGeom>
          <a:ln w="28575">
            <a:solidFill>
              <a:srgbClr val="1F4E79"/>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726233" y="815664"/>
            <a:ext cx="10515600" cy="1325563"/>
          </a:xfrm>
        </p:spPr>
        <p:txBody>
          <a:bodyPr/>
          <a:lstStyle/>
          <a:p>
            <a:r>
              <a:rPr lang="da-DK"/>
              <a:t>Klik for at redigere i master</a:t>
            </a:r>
          </a:p>
        </p:txBody>
      </p:sp>
    </p:spTree>
    <p:extLst>
      <p:ext uri="{BB962C8B-B14F-4D97-AF65-F5344CB8AC3E}">
        <p14:creationId xmlns:p14="http://schemas.microsoft.com/office/powerpoint/2010/main" val="2218068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og billede">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838200" y="2313991"/>
            <a:ext cx="5301343" cy="3862971"/>
          </a:xfrm>
          <a:solidFill>
            <a:srgbClr val="1F4E79">
              <a:alpha val="74902"/>
            </a:srgbClr>
          </a:solidFill>
        </p:spPr>
        <p:txBody>
          <a:bodyPr lIns="360000" tIns="360000" rIns="360000" bIns="360000"/>
          <a:lstStyle>
            <a:lvl1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2pPr>
            <a:lvl3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3pPr>
            <a:lvl4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4pPr>
            <a:lvl5pPr>
              <a:lnSpc>
                <a:spcPct val="100000"/>
              </a:lnSpc>
              <a:spcBef>
                <a:spcPts val="0"/>
              </a:spcBef>
              <a:spcAft>
                <a:spcPts val="2400"/>
              </a:spcAft>
              <a:defRPr>
                <a:solidFill>
                  <a:schemeClr val="bg1"/>
                </a:solidFill>
                <a:latin typeface="Segoe UI" panose="020B0502040204020203" pitchFamily="34" charset="0"/>
                <a:ea typeface="Segoe UI" panose="020B0502040204020203" pitchFamily="34" charset="0"/>
                <a:cs typeface="Segoe UI" panose="020B0502040204020203" pitchFamily="34" charset="0"/>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cxnSp>
        <p:nvCxnSpPr>
          <p:cNvPr id="10" name="Lige forbindelse 9"/>
          <p:cNvCxnSpPr/>
          <p:nvPr userDrawn="1"/>
        </p:nvCxnSpPr>
        <p:spPr>
          <a:xfrm>
            <a:off x="856856" y="1979541"/>
            <a:ext cx="1080000" cy="0"/>
          </a:xfrm>
          <a:prstGeom prst="line">
            <a:avLst/>
          </a:prstGeom>
          <a:ln w="28575">
            <a:solidFill>
              <a:srgbClr val="1F4E79"/>
            </a:solidFill>
          </a:ln>
        </p:spPr>
        <p:style>
          <a:lnRef idx="1">
            <a:schemeClr val="accent1"/>
          </a:lnRef>
          <a:fillRef idx="0">
            <a:schemeClr val="accent1"/>
          </a:fillRef>
          <a:effectRef idx="0">
            <a:schemeClr val="accent1"/>
          </a:effectRef>
          <a:fontRef idx="minor">
            <a:schemeClr val="tx1"/>
          </a:fontRef>
        </p:style>
      </p:cxnSp>
      <p:sp>
        <p:nvSpPr>
          <p:cNvPr id="11" name="Pladsholder til billede 10"/>
          <p:cNvSpPr>
            <a:spLocks noGrp="1"/>
          </p:cNvSpPr>
          <p:nvPr>
            <p:ph type="pic" sz="quarter" idx="10"/>
          </p:nvPr>
        </p:nvSpPr>
        <p:spPr>
          <a:xfrm>
            <a:off x="6700026" y="2313991"/>
            <a:ext cx="4665019" cy="3862971"/>
          </a:xfrm>
        </p:spPr>
        <p:txBody>
          <a:bodyPr/>
          <a:lstStyle>
            <a:lvl1pPr marL="0" indent="0">
              <a:buNone/>
              <a:defRPr/>
            </a:lvl1pPr>
          </a:lstStyle>
          <a:p>
            <a:endParaRPr lang="da-DK"/>
          </a:p>
        </p:txBody>
      </p:sp>
      <p:sp>
        <p:nvSpPr>
          <p:cNvPr id="15" name="Titel 14"/>
          <p:cNvSpPr>
            <a:spLocks noGrp="1"/>
          </p:cNvSpPr>
          <p:nvPr>
            <p:ph type="title"/>
          </p:nvPr>
        </p:nvSpPr>
        <p:spPr>
          <a:xfrm>
            <a:off x="746809" y="1035698"/>
            <a:ext cx="10515600" cy="943843"/>
          </a:xfrm>
        </p:spPr>
        <p:txBody>
          <a:bodyPr/>
          <a:lstStyle/>
          <a:p>
            <a:r>
              <a:rPr lang="da-DK"/>
              <a:t>Klik for at redigere i master</a:t>
            </a:r>
          </a:p>
        </p:txBody>
      </p:sp>
    </p:spTree>
    <p:extLst>
      <p:ext uri="{BB962C8B-B14F-4D97-AF65-F5344CB8AC3E}">
        <p14:creationId xmlns:p14="http://schemas.microsoft.com/office/powerpoint/2010/main" val="652923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og tekst">
    <p:spTree>
      <p:nvGrpSpPr>
        <p:cNvPr id="1" name=""/>
        <p:cNvGrpSpPr/>
        <p:nvPr/>
      </p:nvGrpSpPr>
      <p:grpSpPr>
        <a:xfrm>
          <a:off x="0" y="0"/>
          <a:ext cx="0" cy="0"/>
          <a:chOff x="0" y="0"/>
          <a:chExt cx="0" cy="0"/>
        </a:xfrm>
      </p:grpSpPr>
      <p:cxnSp>
        <p:nvCxnSpPr>
          <p:cNvPr id="10" name="Lige forbindelse 9"/>
          <p:cNvCxnSpPr/>
          <p:nvPr userDrawn="1"/>
        </p:nvCxnSpPr>
        <p:spPr>
          <a:xfrm>
            <a:off x="838200" y="1979541"/>
            <a:ext cx="1080000" cy="0"/>
          </a:xfrm>
          <a:prstGeom prst="line">
            <a:avLst/>
          </a:prstGeom>
          <a:ln w="28575">
            <a:solidFill>
              <a:srgbClr val="1F4E79"/>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726233" y="815664"/>
            <a:ext cx="10515600" cy="1325563"/>
          </a:xfrm>
        </p:spPr>
        <p:txBody>
          <a:bodyPr/>
          <a:lstStyle>
            <a:lvl1pPr>
              <a:defRPr/>
            </a:lvl1pPr>
          </a:lstStyle>
          <a:p>
            <a:endParaRPr lang="da-DK"/>
          </a:p>
        </p:txBody>
      </p:sp>
      <p:sp>
        <p:nvSpPr>
          <p:cNvPr id="4" name="Pladsholder til indhold 3">
            <a:extLst>
              <a:ext uri="{FF2B5EF4-FFF2-40B4-BE49-F238E27FC236}">
                <a16:creationId xmlns:a16="http://schemas.microsoft.com/office/drawing/2014/main" id="{75D1892E-CD24-4B44-990B-CFC135884AA9}"/>
              </a:ext>
            </a:extLst>
          </p:cNvPr>
          <p:cNvSpPr>
            <a:spLocks noGrp="1"/>
          </p:cNvSpPr>
          <p:nvPr>
            <p:ph sz="quarter" idx="10"/>
          </p:nvPr>
        </p:nvSpPr>
        <p:spPr>
          <a:xfrm>
            <a:off x="726233" y="2391508"/>
            <a:ext cx="10515600" cy="3675184"/>
          </a:xfrm>
        </p:spPr>
        <p:txBody>
          <a:bodyPr/>
          <a:lstStyle>
            <a:lvl1pPr marL="0" indent="0">
              <a:buFont typeface="Arial" panose="020B0604020202020204" pitchFamily="34" charset="0"/>
              <a:buNone/>
              <a:defRPr>
                <a:latin typeface="Arial" panose="020B0604020202020204" pitchFamily="34" charset="0"/>
                <a:cs typeface="Arial" panose="020B0604020202020204" pitchFamily="34" charset="0"/>
              </a:defRPr>
            </a:lvl1pPr>
            <a:lvl2pPr marL="685800" indent="-228600">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Tree>
    <p:extLst>
      <p:ext uri="{BB962C8B-B14F-4D97-AF65-F5344CB8AC3E}">
        <p14:creationId xmlns:p14="http://schemas.microsoft.com/office/powerpoint/2010/main" val="2218068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og billede">
    <p:spTree>
      <p:nvGrpSpPr>
        <p:cNvPr id="1" name=""/>
        <p:cNvGrpSpPr/>
        <p:nvPr/>
      </p:nvGrpSpPr>
      <p:grpSpPr>
        <a:xfrm>
          <a:off x="0" y="0"/>
          <a:ext cx="0" cy="0"/>
          <a:chOff x="0" y="0"/>
          <a:chExt cx="0" cy="0"/>
        </a:xfrm>
      </p:grpSpPr>
      <p:sp>
        <p:nvSpPr>
          <p:cNvPr id="2" name="Titel 1"/>
          <p:cNvSpPr>
            <a:spLocks noGrp="1"/>
          </p:cNvSpPr>
          <p:nvPr>
            <p:ph type="title"/>
          </p:nvPr>
        </p:nvSpPr>
        <p:spPr>
          <a:xfrm>
            <a:off x="1026727" y="970384"/>
            <a:ext cx="7632081" cy="1530219"/>
          </a:xfrm>
          <a:solidFill>
            <a:srgbClr val="1F4E79">
              <a:alpha val="74902"/>
            </a:srgbClr>
          </a:solidFill>
        </p:spPr>
        <p:txBody>
          <a:bodyPr lIns="360000" tIns="360000" rIns="360000" bIns="360000"/>
          <a:lstStyle>
            <a:lvl1pPr>
              <a:defRPr>
                <a:solidFill>
                  <a:schemeClr val="bg1"/>
                </a:solidFill>
              </a:defRPr>
            </a:lvl1pPr>
          </a:lstStyle>
          <a:p>
            <a:r>
              <a:rPr lang="da-DK"/>
              <a:t>Klik for at redigere i master</a:t>
            </a:r>
          </a:p>
        </p:txBody>
      </p:sp>
    </p:spTree>
    <p:extLst>
      <p:ext uri="{BB962C8B-B14F-4D97-AF65-F5344CB8AC3E}">
        <p14:creationId xmlns:p14="http://schemas.microsoft.com/office/powerpoint/2010/main" val="1754294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Forside">
    <p:spTree>
      <p:nvGrpSpPr>
        <p:cNvPr id="1" name=""/>
        <p:cNvGrpSpPr/>
        <p:nvPr/>
      </p:nvGrpSpPr>
      <p:grpSpPr>
        <a:xfrm>
          <a:off x="0" y="0"/>
          <a:ext cx="0" cy="0"/>
          <a:chOff x="0" y="0"/>
          <a:chExt cx="0" cy="0"/>
        </a:xfrm>
      </p:grpSpPr>
      <p:pic>
        <p:nvPicPr>
          <p:cNvPr id="5" name="Billede 4"/>
          <p:cNvPicPr>
            <a:picLocks noChangeAspect="1"/>
          </p:cNvPicPr>
          <p:nvPr userDrawn="1"/>
        </p:nvPicPr>
        <p:blipFill rotWithShape="1">
          <a:blip r:embed="rId2">
            <a:extLst>
              <a:ext uri="{28A0092B-C50C-407E-A947-70E740481C1C}">
                <a14:useLocalDpi xmlns:a14="http://schemas.microsoft.com/office/drawing/2010/main" val="0"/>
              </a:ext>
            </a:extLst>
          </a:blip>
          <a:srcRect l="54" t="-117" r="-24" b="117"/>
          <a:stretch/>
        </p:blipFill>
        <p:spPr>
          <a:xfrm>
            <a:off x="0" y="-16042"/>
            <a:ext cx="12288252" cy="6911042"/>
          </a:xfrm>
          <a:prstGeom prst="rect">
            <a:avLst/>
          </a:prstGeom>
        </p:spPr>
      </p:pic>
      <p:sp>
        <p:nvSpPr>
          <p:cNvPr id="2" name="Titel 1"/>
          <p:cNvSpPr>
            <a:spLocks noGrp="1"/>
          </p:cNvSpPr>
          <p:nvPr>
            <p:ph type="ctrTitle"/>
          </p:nvPr>
        </p:nvSpPr>
        <p:spPr>
          <a:xfrm>
            <a:off x="2829170" y="3037133"/>
            <a:ext cx="6854092" cy="847114"/>
          </a:xfrm>
        </p:spPr>
        <p:txBody>
          <a:bodyPr anchor="b"/>
          <a:lstStyle>
            <a:lvl1pPr algn="ctr">
              <a:defRPr sz="6000">
                <a:solidFill>
                  <a:schemeClr val="bg1"/>
                </a:solidFill>
              </a:defRPr>
            </a:lvl1pPr>
          </a:lstStyle>
          <a:p>
            <a:r>
              <a:rPr lang="da-DK"/>
              <a:t>Klik for at redigere i master</a:t>
            </a:r>
          </a:p>
        </p:txBody>
      </p:sp>
      <p:sp>
        <p:nvSpPr>
          <p:cNvPr id="3" name="Undertitel 2"/>
          <p:cNvSpPr>
            <a:spLocks noGrp="1"/>
          </p:cNvSpPr>
          <p:nvPr>
            <p:ph type="subTitle" idx="1"/>
          </p:nvPr>
        </p:nvSpPr>
        <p:spPr>
          <a:xfrm>
            <a:off x="2829170" y="4031885"/>
            <a:ext cx="6854092" cy="1345101"/>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pic>
        <p:nvPicPr>
          <p:cNvPr id="7" name="Billede 6">
            <a:extLst>
              <a:ext uri="{FF2B5EF4-FFF2-40B4-BE49-F238E27FC236}">
                <a16:creationId xmlns:a16="http://schemas.microsoft.com/office/drawing/2014/main" id="{8B4E9733-D963-4ABF-A401-D3CBE99A87F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19" y="177427"/>
            <a:ext cx="1235541" cy="481996"/>
          </a:xfrm>
          <a:prstGeom prst="rect">
            <a:avLst/>
          </a:prstGeom>
        </p:spPr>
      </p:pic>
    </p:spTree>
    <p:extLst>
      <p:ext uri="{BB962C8B-B14F-4D97-AF65-F5344CB8AC3E}">
        <p14:creationId xmlns:p14="http://schemas.microsoft.com/office/powerpoint/2010/main" val="2075129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1"/>
      </p:bgRef>
    </p:bg>
    <p:spTree>
      <p:nvGrpSpPr>
        <p:cNvPr id="1" name=""/>
        <p:cNvGrpSpPr/>
        <p:nvPr/>
      </p:nvGrpSpPr>
      <p:grpSpPr>
        <a:xfrm>
          <a:off x="0" y="0"/>
          <a:ext cx="0" cy="0"/>
          <a:chOff x="0" y="0"/>
          <a:chExt cx="0" cy="0"/>
        </a:xfrm>
      </p:grpSpPr>
      <p:pic>
        <p:nvPicPr>
          <p:cNvPr id="7" name="Billede 6"/>
          <p:cNvPicPr>
            <a:picLocks noChangeAspect="1"/>
          </p:cNvPicPr>
          <p:nvPr userDrawn="1"/>
        </p:nvPicPr>
        <p:blipFill rotWithShape="1">
          <a:blip r:embed="rId2">
            <a:extLst>
              <a:ext uri="{28A0092B-C50C-407E-A947-70E740481C1C}">
                <a14:useLocalDpi xmlns:a14="http://schemas.microsoft.com/office/drawing/2010/main" val="0"/>
              </a:ext>
            </a:extLst>
          </a:blip>
          <a:srcRect l="54" t="-117" r="-24" b="117"/>
          <a:stretch/>
        </p:blipFill>
        <p:spPr>
          <a:xfrm>
            <a:off x="0" y="-16042"/>
            <a:ext cx="12288252" cy="6911042"/>
          </a:xfrm>
          <a:prstGeom prst="rect">
            <a:avLst/>
          </a:prstGeom>
        </p:spPr>
      </p:pic>
      <p:sp>
        <p:nvSpPr>
          <p:cNvPr id="6" name="Rektangel 5"/>
          <p:cNvSpPr/>
          <p:nvPr userDrawn="1"/>
        </p:nvSpPr>
        <p:spPr>
          <a:xfrm>
            <a:off x="991057" y="737569"/>
            <a:ext cx="5361574" cy="5569461"/>
          </a:xfrm>
          <a:prstGeom prst="rect">
            <a:avLst/>
          </a:prstGeom>
          <a:solidFill>
            <a:srgbClr val="1F4E79">
              <a:alpha val="7490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Pladsholder til tekst 4"/>
          <p:cNvSpPr>
            <a:spLocks noGrp="1"/>
          </p:cNvSpPr>
          <p:nvPr>
            <p:ph type="body" sz="quarter" idx="10"/>
          </p:nvPr>
        </p:nvSpPr>
        <p:spPr>
          <a:xfrm>
            <a:off x="1282840" y="2142849"/>
            <a:ext cx="4698814" cy="38524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cxnSp>
        <p:nvCxnSpPr>
          <p:cNvPr id="11" name="Lige forbindelse 10"/>
          <p:cNvCxnSpPr/>
          <p:nvPr userDrawn="1"/>
        </p:nvCxnSpPr>
        <p:spPr>
          <a:xfrm>
            <a:off x="1372486" y="1966648"/>
            <a:ext cx="108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el 8"/>
          <p:cNvSpPr>
            <a:spLocks noGrp="1"/>
          </p:cNvSpPr>
          <p:nvPr>
            <p:ph type="title"/>
          </p:nvPr>
        </p:nvSpPr>
        <p:spPr>
          <a:xfrm>
            <a:off x="1294857" y="1073494"/>
            <a:ext cx="4686797" cy="893154"/>
          </a:xfrm>
        </p:spPr>
        <p:txBody>
          <a:bodyPr/>
          <a:lstStyle>
            <a:lvl1pPr>
              <a:defRPr>
                <a:solidFill>
                  <a:schemeClr val="bg1"/>
                </a:solidFill>
              </a:defRPr>
            </a:lvl1pPr>
          </a:lstStyle>
          <a:p>
            <a:r>
              <a:rPr lang="da-DK"/>
              <a:t>Klik for at redigere i master</a:t>
            </a:r>
          </a:p>
        </p:txBody>
      </p:sp>
      <p:pic>
        <p:nvPicPr>
          <p:cNvPr id="10" name="Billede 9">
            <a:extLst>
              <a:ext uri="{FF2B5EF4-FFF2-40B4-BE49-F238E27FC236}">
                <a16:creationId xmlns:a16="http://schemas.microsoft.com/office/drawing/2014/main" id="{85471F4D-2A0F-4007-91B0-E7E239B9D18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8119" y="177427"/>
            <a:ext cx="1235541" cy="481996"/>
          </a:xfrm>
          <a:prstGeom prst="rect">
            <a:avLst/>
          </a:prstGeom>
        </p:spPr>
      </p:pic>
    </p:spTree>
    <p:extLst>
      <p:ext uri="{BB962C8B-B14F-4D97-AF65-F5344CB8AC3E}">
        <p14:creationId xmlns:p14="http://schemas.microsoft.com/office/powerpoint/2010/main" val="9042854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xit" presetSubtype="0" fill="hold" nodeType="withEffect">
                                  <p:stCondLst>
                                    <p:cond delay="0"/>
                                  </p:stCondLst>
                                  <p:childTnLst>
                                    <p:animEffect transition="out" filter="fade">
                                      <p:cBhvr>
                                        <p:cTn id="9" dur="500"/>
                                        <p:tgtEl>
                                          <p:spTgt spid="11"/>
                                        </p:tgtEl>
                                      </p:cBhvr>
                                    </p:animEffect>
                                    <p:set>
                                      <p:cBhvr>
                                        <p:cTn id="10"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pic>
        <p:nvPicPr>
          <p:cNvPr id="8" name="Billede 7"/>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8119" y="177427"/>
            <a:ext cx="1235541" cy="481996"/>
          </a:xfrm>
          <a:prstGeom prst="rect">
            <a:avLst/>
          </a:prstGeom>
        </p:spPr>
      </p:pic>
    </p:spTree>
    <p:extLst>
      <p:ext uri="{BB962C8B-B14F-4D97-AF65-F5344CB8AC3E}">
        <p14:creationId xmlns:p14="http://schemas.microsoft.com/office/powerpoint/2010/main" val="3045080029"/>
      </p:ext>
    </p:extLst>
  </p:cSld>
  <p:clrMap bg1="lt1" tx1="dk1" bg2="lt2" tx2="dk2" accent1="accent1" accent2="accent2" accent3="accent3" accent4="accent4" accent5="accent5" accent6="accent6" hlink="hlink" folHlink="folHlink"/>
  <p:sldLayoutIdLst>
    <p:sldLayoutId id="2147483665" r:id="rId1"/>
    <p:sldLayoutId id="2147483664" r:id="rId2"/>
    <p:sldLayoutId id="2147483666" r:id="rId3"/>
    <p:sldLayoutId id="2147483667" r:id="rId4"/>
    <p:sldLayoutId id="2147483668" r:id="rId5"/>
    <p:sldLayoutId id="2147483669" r:id="rId6"/>
    <p:sldLayoutId id="2147483670" r:id="rId7"/>
    <p:sldLayoutId id="2147483649" r:id="rId8"/>
    <p:sldLayoutId id="2147483660" r:id="rId9"/>
    <p:sldLayoutId id="2147483662" r:id="rId10"/>
    <p:sldLayoutId id="2147483663" r:id="rId11"/>
    <p:sldLayoutId id="2147483653" r:id="rId12"/>
    <p:sldLayoutId id="2147483655" r:id="rId13"/>
  </p:sldLayoutIdLst>
  <p:txStyles>
    <p:titleStyle>
      <a:lvl1pPr algn="l" defTabSz="914400" rtl="0" eaLnBrk="1" latinLnBrk="0" hangingPunct="1">
        <a:lnSpc>
          <a:spcPct val="90000"/>
        </a:lnSpc>
        <a:spcBef>
          <a:spcPct val="0"/>
        </a:spcBef>
        <a:buNone/>
        <a:defRPr sz="4400" kern="1200">
          <a:solidFill>
            <a:srgbClr val="1F4E79"/>
          </a:solidFill>
          <a:latin typeface="Arial" panose="020B0604020202020204" pitchFamily="34" charset="0"/>
          <a:ea typeface="Segoe UI" panose="020B0502040204020203" pitchFamily="34" charset="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25000"/>
            </a:schemeClr>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25000"/>
            </a:schemeClr>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8BA568-46A1-4289-85A7-F022DB3EDA58}"/>
              </a:ext>
            </a:extLst>
          </p:cNvPr>
          <p:cNvSpPr>
            <a:spLocks noGrp="1"/>
          </p:cNvSpPr>
          <p:nvPr>
            <p:ph type="ctrTitle"/>
          </p:nvPr>
        </p:nvSpPr>
        <p:spPr/>
        <p:txBody>
          <a:bodyPr>
            <a:normAutofit fontScale="90000"/>
          </a:bodyPr>
          <a:lstStyle/>
          <a:p>
            <a:r>
              <a:rPr lang="da-DK" dirty="0">
                <a:solidFill>
                  <a:schemeClr val="tx1"/>
                </a:solidFill>
              </a:rPr>
              <a:t>IPS</a:t>
            </a:r>
          </a:p>
        </p:txBody>
      </p:sp>
      <p:sp>
        <p:nvSpPr>
          <p:cNvPr id="3" name="Undertitel 2">
            <a:extLst>
              <a:ext uri="{FF2B5EF4-FFF2-40B4-BE49-F238E27FC236}">
                <a16:creationId xmlns:a16="http://schemas.microsoft.com/office/drawing/2014/main" id="{C0103816-55A1-4EF0-A519-BB1F486159B1}"/>
              </a:ext>
            </a:extLst>
          </p:cNvPr>
          <p:cNvSpPr>
            <a:spLocks noGrp="1"/>
          </p:cNvSpPr>
          <p:nvPr>
            <p:ph type="subTitle" idx="1"/>
          </p:nvPr>
        </p:nvSpPr>
        <p:spPr/>
        <p:txBody>
          <a:bodyPr/>
          <a:lstStyle/>
          <a:p>
            <a:pPr algn="l"/>
            <a:r>
              <a:rPr lang="da-DK" b="1" dirty="0">
                <a:solidFill>
                  <a:schemeClr val="tx1"/>
                </a:solidFill>
              </a:rPr>
              <a:t>I</a:t>
            </a:r>
            <a:r>
              <a:rPr lang="da-DK" dirty="0">
                <a:solidFill>
                  <a:schemeClr val="tx1"/>
                </a:solidFill>
              </a:rPr>
              <a:t>ndividuel</a:t>
            </a:r>
          </a:p>
          <a:p>
            <a:pPr algn="l"/>
            <a:r>
              <a:rPr lang="da-DK" b="1" dirty="0">
                <a:solidFill>
                  <a:schemeClr val="tx1"/>
                </a:solidFill>
              </a:rPr>
              <a:t>P</a:t>
            </a:r>
            <a:r>
              <a:rPr lang="da-DK" dirty="0">
                <a:solidFill>
                  <a:schemeClr val="tx1"/>
                </a:solidFill>
              </a:rPr>
              <a:t>lanlagt job med</a:t>
            </a:r>
          </a:p>
          <a:p>
            <a:pPr algn="l"/>
            <a:r>
              <a:rPr lang="da-DK" b="1" dirty="0">
                <a:solidFill>
                  <a:schemeClr val="tx1"/>
                </a:solidFill>
              </a:rPr>
              <a:t>S</a:t>
            </a:r>
            <a:r>
              <a:rPr lang="da-DK" dirty="0">
                <a:solidFill>
                  <a:schemeClr val="tx1"/>
                </a:solidFill>
              </a:rPr>
              <a:t>tøtte</a:t>
            </a:r>
          </a:p>
        </p:txBody>
      </p:sp>
    </p:spTree>
    <p:extLst>
      <p:ext uri="{BB962C8B-B14F-4D97-AF65-F5344CB8AC3E}">
        <p14:creationId xmlns:p14="http://schemas.microsoft.com/office/powerpoint/2010/main" val="4195075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4B976-D1A7-2F50-6BD5-FDCD644E5835}"/>
              </a:ext>
            </a:extLst>
          </p:cNvPr>
          <p:cNvSpPr>
            <a:spLocks noGrp="1"/>
          </p:cNvSpPr>
          <p:nvPr>
            <p:ph type="title"/>
          </p:nvPr>
        </p:nvSpPr>
        <p:spPr/>
        <p:txBody>
          <a:bodyPr/>
          <a:lstStyle/>
          <a:p>
            <a:r>
              <a:rPr lang="da-DK" dirty="0"/>
              <a:t>Videre forløb</a:t>
            </a:r>
          </a:p>
        </p:txBody>
      </p:sp>
      <p:sp>
        <p:nvSpPr>
          <p:cNvPr id="3" name="Pladsholder til indhold 2">
            <a:extLst>
              <a:ext uri="{FF2B5EF4-FFF2-40B4-BE49-F238E27FC236}">
                <a16:creationId xmlns:a16="http://schemas.microsoft.com/office/drawing/2014/main" id="{E1371AE3-6985-E47F-12F8-E6B12CE01EC8}"/>
              </a:ext>
            </a:extLst>
          </p:cNvPr>
          <p:cNvSpPr>
            <a:spLocks noGrp="1"/>
          </p:cNvSpPr>
          <p:nvPr>
            <p:ph sz="quarter" idx="10"/>
          </p:nvPr>
        </p:nvSpPr>
        <p:spPr/>
        <p:txBody>
          <a:bodyPr/>
          <a:lstStyle/>
          <a:p>
            <a:r>
              <a:rPr lang="da-DK" dirty="0"/>
              <a:t>Arbejde på at optimere henvisningsniveauet.</a:t>
            </a:r>
          </a:p>
          <a:p>
            <a:endParaRPr lang="da-DK" dirty="0"/>
          </a:p>
          <a:p>
            <a:r>
              <a:rPr lang="da-DK" dirty="0"/>
              <a:t>Overveje om andre målgrupper skal inkluderes i projektet.</a:t>
            </a:r>
          </a:p>
        </p:txBody>
      </p:sp>
    </p:spTree>
    <p:extLst>
      <p:ext uri="{BB962C8B-B14F-4D97-AF65-F5344CB8AC3E}">
        <p14:creationId xmlns:p14="http://schemas.microsoft.com/office/powerpoint/2010/main" val="331923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799AD405-955C-96A6-8129-7ABC3169FFA5}"/>
              </a:ext>
            </a:extLst>
          </p:cNvPr>
          <p:cNvSpPr>
            <a:spLocks noGrp="1"/>
          </p:cNvSpPr>
          <p:nvPr>
            <p:ph type="title"/>
          </p:nvPr>
        </p:nvSpPr>
        <p:spPr/>
        <p:txBody>
          <a:bodyPr/>
          <a:lstStyle/>
          <a:p>
            <a:r>
              <a:rPr lang="da-DK" dirty="0"/>
              <a:t>Baggrund for projektet/metoden</a:t>
            </a:r>
          </a:p>
        </p:txBody>
      </p:sp>
      <p:sp>
        <p:nvSpPr>
          <p:cNvPr id="5" name="Pladsholder til indhold 4">
            <a:extLst>
              <a:ext uri="{FF2B5EF4-FFF2-40B4-BE49-F238E27FC236}">
                <a16:creationId xmlns:a16="http://schemas.microsoft.com/office/drawing/2014/main" id="{A483B452-AED0-BFA6-48F4-A909B6E0EC4E}"/>
              </a:ext>
            </a:extLst>
          </p:cNvPr>
          <p:cNvSpPr>
            <a:spLocks noGrp="1"/>
          </p:cNvSpPr>
          <p:nvPr>
            <p:ph sz="quarter" idx="10"/>
          </p:nvPr>
        </p:nvSpPr>
        <p:spPr/>
        <p:txBody>
          <a:bodyPr/>
          <a:lstStyle/>
          <a:p>
            <a:r>
              <a:rPr lang="da-DK" dirty="0"/>
              <a:t>En evidensbaseret tilgang gennem 29 studier i USA som viste, at mennesker med alvorlige psykiske kunne arbejde hvis de fik en nøje tilpasset støtte</a:t>
            </a:r>
          </a:p>
          <a:p>
            <a:endParaRPr lang="da-DK" dirty="0"/>
          </a:p>
          <a:p>
            <a:r>
              <a:rPr lang="da-DK" dirty="0"/>
              <a:t>De største barrierer var:</a:t>
            </a:r>
          </a:p>
          <a:p>
            <a:r>
              <a:rPr lang="da-DK" dirty="0"/>
              <a:t>manglende selvtillid hos patienterne</a:t>
            </a:r>
          </a:p>
          <a:p>
            <a:r>
              <a:rPr lang="da-DK" dirty="0"/>
              <a:t>manglende tro på at det er muligt hos behandlerne</a:t>
            </a:r>
          </a:p>
        </p:txBody>
      </p:sp>
    </p:spTree>
    <p:extLst>
      <p:ext uri="{BB962C8B-B14F-4D97-AF65-F5344CB8AC3E}">
        <p14:creationId xmlns:p14="http://schemas.microsoft.com/office/powerpoint/2010/main" val="3716924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1CDBE-FB62-AAB8-B0C8-6BEA038B5693}"/>
              </a:ext>
            </a:extLst>
          </p:cNvPr>
          <p:cNvSpPr>
            <a:spLocks noGrp="1"/>
          </p:cNvSpPr>
          <p:nvPr>
            <p:ph type="title"/>
          </p:nvPr>
        </p:nvSpPr>
        <p:spPr/>
        <p:txBody>
          <a:bodyPr/>
          <a:lstStyle/>
          <a:p>
            <a:r>
              <a:rPr lang="da-DK" dirty="0"/>
              <a:t>Dansk IPS forsøg i 2012-2017</a:t>
            </a:r>
          </a:p>
        </p:txBody>
      </p:sp>
      <p:sp>
        <p:nvSpPr>
          <p:cNvPr id="3" name="Pladsholder til indhold 2">
            <a:extLst>
              <a:ext uri="{FF2B5EF4-FFF2-40B4-BE49-F238E27FC236}">
                <a16:creationId xmlns:a16="http://schemas.microsoft.com/office/drawing/2014/main" id="{A7F657FA-9D2A-2C87-E9CF-88883975B837}"/>
              </a:ext>
            </a:extLst>
          </p:cNvPr>
          <p:cNvSpPr>
            <a:spLocks noGrp="1"/>
          </p:cNvSpPr>
          <p:nvPr>
            <p:ph sz="quarter" idx="10"/>
          </p:nvPr>
        </p:nvSpPr>
        <p:spPr/>
        <p:txBody>
          <a:bodyPr/>
          <a:lstStyle/>
          <a:p>
            <a:r>
              <a:rPr lang="da-DK" dirty="0"/>
              <a:t>720 deltagere med alvorlige sindslidelser deltog.</a:t>
            </a:r>
          </a:p>
          <a:p>
            <a:endParaRPr lang="da-DK" dirty="0"/>
          </a:p>
          <a:p>
            <a:r>
              <a:rPr lang="da-DK" dirty="0"/>
              <a:t>Blev delt op sådan at nogle fik alm. indsats via jobcentret og andre fik IPS indsats.</a:t>
            </a:r>
          </a:p>
          <a:p>
            <a:endParaRPr lang="da-DK" dirty="0"/>
          </a:p>
          <a:p>
            <a:r>
              <a:rPr lang="da-DK" dirty="0"/>
              <a:t>Resultat at der var 13 % flere der kom i og fastholdt beskæftigelse-</a:t>
            </a:r>
          </a:p>
        </p:txBody>
      </p:sp>
    </p:spTree>
    <p:extLst>
      <p:ext uri="{BB962C8B-B14F-4D97-AF65-F5344CB8AC3E}">
        <p14:creationId xmlns:p14="http://schemas.microsoft.com/office/powerpoint/2010/main" val="789736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E1A1C8-0E27-D763-D2FF-0405F6C59990}"/>
              </a:ext>
            </a:extLst>
          </p:cNvPr>
          <p:cNvSpPr>
            <a:spLocks noGrp="1"/>
          </p:cNvSpPr>
          <p:nvPr>
            <p:ph type="title"/>
          </p:nvPr>
        </p:nvSpPr>
        <p:spPr/>
        <p:txBody>
          <a:bodyPr/>
          <a:lstStyle/>
          <a:p>
            <a:r>
              <a:rPr lang="da-DK" dirty="0"/>
              <a:t>Hvad er IPS</a:t>
            </a:r>
          </a:p>
        </p:txBody>
      </p:sp>
      <p:sp>
        <p:nvSpPr>
          <p:cNvPr id="3" name="Pladsholder til indhold 2">
            <a:extLst>
              <a:ext uri="{FF2B5EF4-FFF2-40B4-BE49-F238E27FC236}">
                <a16:creationId xmlns:a16="http://schemas.microsoft.com/office/drawing/2014/main" id="{2C8788DA-3982-15DE-9265-DC64F0E4476B}"/>
              </a:ext>
            </a:extLst>
          </p:cNvPr>
          <p:cNvSpPr>
            <a:spLocks noGrp="1"/>
          </p:cNvSpPr>
          <p:nvPr>
            <p:ph sz="quarter" idx="10"/>
          </p:nvPr>
        </p:nvSpPr>
        <p:spPr/>
        <p:txBody>
          <a:bodyPr/>
          <a:lstStyle/>
          <a:p>
            <a:pPr marL="457200" indent="-457200">
              <a:buFont typeface="Arial" panose="020B0604020202020204" pitchFamily="34" charset="0"/>
              <a:buChar char="•"/>
            </a:pPr>
            <a:r>
              <a:rPr lang="da-DK" dirty="0"/>
              <a:t>udgangspunkt i kandidatens ønsker</a:t>
            </a:r>
          </a:p>
          <a:p>
            <a:pPr marL="457200" indent="-457200">
              <a:buFont typeface="Arial" panose="020B0604020202020204" pitchFamily="34" charset="0"/>
              <a:buChar char="•"/>
            </a:pPr>
            <a:r>
              <a:rPr lang="da-DK" dirty="0"/>
              <a:t>hurtig jobsøgning eller uddannelsesstart</a:t>
            </a:r>
          </a:p>
          <a:p>
            <a:pPr marL="457200" indent="-457200">
              <a:buFont typeface="Arial" panose="020B0604020202020204" pitchFamily="34" charset="0"/>
              <a:buChar char="•"/>
            </a:pPr>
            <a:r>
              <a:rPr lang="da-DK" dirty="0"/>
              <a:t>ordinær ansættelse eller uddannelse</a:t>
            </a:r>
          </a:p>
          <a:p>
            <a:pPr marL="457200" indent="-457200">
              <a:buFont typeface="Arial" panose="020B0604020202020204" pitchFamily="34" charset="0"/>
              <a:buChar char="•"/>
            </a:pPr>
            <a:r>
              <a:rPr lang="da-DK" dirty="0"/>
              <a:t>ingen eksklusion</a:t>
            </a:r>
          </a:p>
          <a:p>
            <a:pPr marL="457200" indent="-457200">
              <a:buFont typeface="Arial" panose="020B0604020202020204" pitchFamily="34" charset="0"/>
              <a:buChar char="•"/>
            </a:pPr>
            <a:r>
              <a:rPr lang="da-DK"/>
              <a:t>integreret behandling </a:t>
            </a:r>
            <a:r>
              <a:rPr lang="da-DK" dirty="0"/>
              <a:t>og beskæftigelsesindsats</a:t>
            </a:r>
          </a:p>
          <a:p>
            <a:pPr marL="457200" indent="-457200">
              <a:buFont typeface="Arial" panose="020B0604020202020204" pitchFamily="34" charset="0"/>
              <a:buChar char="•"/>
            </a:pPr>
            <a:r>
              <a:rPr lang="da-DK" dirty="0"/>
              <a:t>vejledning om tilskud</a:t>
            </a:r>
          </a:p>
          <a:p>
            <a:pPr marL="457200" indent="-457200">
              <a:buFont typeface="Arial" panose="020B0604020202020204" pitchFamily="34" charset="0"/>
              <a:buChar char="•"/>
            </a:pPr>
            <a:r>
              <a:rPr lang="da-DK" dirty="0"/>
              <a:t>individualiseret støtte</a:t>
            </a:r>
          </a:p>
        </p:txBody>
      </p:sp>
    </p:spTree>
    <p:extLst>
      <p:ext uri="{BB962C8B-B14F-4D97-AF65-F5344CB8AC3E}">
        <p14:creationId xmlns:p14="http://schemas.microsoft.com/office/powerpoint/2010/main" val="2109501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FEA71413-71A9-8C2D-B94F-E468EBA646C2}"/>
              </a:ext>
            </a:extLst>
          </p:cNvPr>
          <p:cNvSpPr>
            <a:spLocks noGrp="1"/>
          </p:cNvSpPr>
          <p:nvPr>
            <p:ph type="title"/>
          </p:nvPr>
        </p:nvSpPr>
        <p:spPr/>
        <p:txBody>
          <a:bodyPr/>
          <a:lstStyle/>
          <a:p>
            <a:r>
              <a:rPr lang="da-DK" dirty="0"/>
              <a:t>Princip for IPS (supportet </a:t>
            </a:r>
            <a:r>
              <a:rPr lang="da-DK" dirty="0" err="1"/>
              <a:t>employment</a:t>
            </a:r>
            <a:r>
              <a:rPr lang="da-DK" dirty="0"/>
              <a:t>)</a:t>
            </a:r>
          </a:p>
        </p:txBody>
      </p:sp>
      <p:sp>
        <p:nvSpPr>
          <p:cNvPr id="7" name="Pladsholder til indhold 6">
            <a:extLst>
              <a:ext uri="{FF2B5EF4-FFF2-40B4-BE49-F238E27FC236}">
                <a16:creationId xmlns:a16="http://schemas.microsoft.com/office/drawing/2014/main" id="{5F224476-5C9E-26BC-722A-2CC736BA3274}"/>
              </a:ext>
            </a:extLst>
          </p:cNvPr>
          <p:cNvSpPr>
            <a:spLocks noGrp="1"/>
          </p:cNvSpPr>
          <p:nvPr>
            <p:ph sz="quarter" idx="10"/>
          </p:nvPr>
        </p:nvSpPr>
        <p:spPr/>
        <p:txBody>
          <a:bodyPr>
            <a:normAutofit fontScale="70000" lnSpcReduction="20000"/>
          </a:bodyPr>
          <a:lstStyle/>
          <a:p>
            <a:r>
              <a:rPr lang="da-DK" dirty="0"/>
              <a:t>Alle mennesker der har et ønske om at arbejde er velkomne og ingen bliver udelukket på baggrund af:</a:t>
            </a:r>
          </a:p>
          <a:p>
            <a:endParaRPr lang="da-DK" dirty="0"/>
          </a:p>
          <a:p>
            <a:r>
              <a:rPr lang="da-DK" dirty="0"/>
              <a:t>straffeattest symptomer</a:t>
            </a:r>
          </a:p>
          <a:p>
            <a:r>
              <a:rPr lang="da-DK" dirty="0"/>
              <a:t>medicinsk behandling</a:t>
            </a:r>
          </a:p>
          <a:p>
            <a:r>
              <a:rPr lang="da-DK" dirty="0"/>
              <a:t>personlig fremtræden</a:t>
            </a:r>
          </a:p>
          <a:p>
            <a:r>
              <a:rPr lang="da-DK" dirty="0"/>
              <a:t>udeblivelser</a:t>
            </a:r>
          </a:p>
          <a:p>
            <a:r>
              <a:rPr lang="da-DK" dirty="0"/>
              <a:t>misbrug</a:t>
            </a:r>
          </a:p>
          <a:p>
            <a:r>
              <a:rPr lang="da-DK" dirty="0"/>
              <a:t>kognitive vanskeligheder</a:t>
            </a:r>
          </a:p>
          <a:p>
            <a:r>
              <a:rPr lang="da-DK" dirty="0"/>
              <a:t>hjemløshed</a:t>
            </a:r>
          </a:p>
          <a:p>
            <a:r>
              <a:rPr lang="da-DK" dirty="0"/>
              <a:t>mv</a:t>
            </a:r>
          </a:p>
        </p:txBody>
      </p:sp>
    </p:spTree>
    <p:extLst>
      <p:ext uri="{BB962C8B-B14F-4D97-AF65-F5344CB8AC3E}">
        <p14:creationId xmlns:p14="http://schemas.microsoft.com/office/powerpoint/2010/main" val="310522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99AB899C-C7EE-FDA7-569A-FEE02873BE11}"/>
              </a:ext>
            </a:extLst>
          </p:cNvPr>
          <p:cNvSpPr>
            <a:spLocks noGrp="1"/>
          </p:cNvSpPr>
          <p:nvPr>
            <p:ph type="title"/>
          </p:nvPr>
        </p:nvSpPr>
        <p:spPr/>
        <p:txBody>
          <a:bodyPr/>
          <a:lstStyle/>
          <a:p>
            <a:r>
              <a:rPr lang="da-DK" dirty="0"/>
              <a:t>Målet er job på det ordinære arbejdsmarked</a:t>
            </a:r>
          </a:p>
        </p:txBody>
      </p:sp>
      <p:sp>
        <p:nvSpPr>
          <p:cNvPr id="4" name="Pladsholder til indhold 3">
            <a:extLst>
              <a:ext uri="{FF2B5EF4-FFF2-40B4-BE49-F238E27FC236}">
                <a16:creationId xmlns:a16="http://schemas.microsoft.com/office/drawing/2014/main" id="{DB7D0A8B-64C8-E242-FD42-2A46EC1D8F8A}"/>
              </a:ext>
            </a:extLst>
          </p:cNvPr>
          <p:cNvSpPr>
            <a:spLocks noGrp="1"/>
          </p:cNvSpPr>
          <p:nvPr>
            <p:ph sz="quarter" idx="10"/>
          </p:nvPr>
        </p:nvSpPr>
        <p:spPr/>
        <p:txBody>
          <a:bodyPr/>
          <a:lstStyle/>
          <a:p>
            <a:r>
              <a:rPr lang="da-DK" dirty="0"/>
              <a:t>betyder noget for selvtilliden og selvværdet som får betydning for helbredet. </a:t>
            </a:r>
          </a:p>
          <a:p>
            <a:endParaRPr lang="da-DK" dirty="0"/>
          </a:p>
          <a:p>
            <a:r>
              <a:rPr lang="da-DK" dirty="0"/>
              <a:t>En forudsætning er også at kandidaten får samme løn som andre</a:t>
            </a:r>
          </a:p>
        </p:txBody>
      </p:sp>
    </p:spTree>
    <p:extLst>
      <p:ext uri="{BB962C8B-B14F-4D97-AF65-F5344CB8AC3E}">
        <p14:creationId xmlns:p14="http://schemas.microsoft.com/office/powerpoint/2010/main" val="388320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FD7E10-331E-A2B5-1B09-8077062384B9}"/>
              </a:ext>
            </a:extLst>
          </p:cNvPr>
          <p:cNvSpPr>
            <a:spLocks noGrp="1"/>
          </p:cNvSpPr>
          <p:nvPr>
            <p:ph type="title"/>
          </p:nvPr>
        </p:nvSpPr>
        <p:spPr/>
        <p:txBody>
          <a:bodyPr/>
          <a:lstStyle/>
          <a:p>
            <a:r>
              <a:rPr lang="da-DK" dirty="0"/>
              <a:t>IPS i Greve startet 1.1.22</a:t>
            </a:r>
          </a:p>
        </p:txBody>
      </p:sp>
      <p:sp>
        <p:nvSpPr>
          <p:cNvPr id="3" name="Pladsholder til indhold 2">
            <a:extLst>
              <a:ext uri="{FF2B5EF4-FFF2-40B4-BE49-F238E27FC236}">
                <a16:creationId xmlns:a16="http://schemas.microsoft.com/office/drawing/2014/main" id="{2BB3E224-3079-D4D4-0B8C-FD2F17C209F1}"/>
              </a:ext>
            </a:extLst>
          </p:cNvPr>
          <p:cNvSpPr>
            <a:spLocks noGrp="1"/>
          </p:cNvSpPr>
          <p:nvPr>
            <p:ph sz="quarter" idx="10"/>
          </p:nvPr>
        </p:nvSpPr>
        <p:spPr/>
        <p:txBody>
          <a:bodyPr>
            <a:normAutofit lnSpcReduction="10000"/>
          </a:bodyPr>
          <a:lstStyle/>
          <a:p>
            <a:r>
              <a:rPr lang="da-DK" dirty="0"/>
              <a:t>Målgruppe aktuelt de under 30 årige</a:t>
            </a:r>
          </a:p>
          <a:p>
            <a:endParaRPr lang="da-DK" dirty="0"/>
          </a:p>
          <a:p>
            <a:r>
              <a:rPr lang="da-DK" dirty="0"/>
              <a:t>2 IPS konsulenter</a:t>
            </a:r>
          </a:p>
          <a:p>
            <a:endParaRPr lang="da-DK" dirty="0"/>
          </a:p>
          <a:p>
            <a:r>
              <a:rPr lang="da-DK" dirty="0"/>
              <a:t>samarbejder med </a:t>
            </a:r>
            <a:r>
              <a:rPr lang="da-DK" dirty="0" err="1"/>
              <a:t>Distriktpsykiatrien</a:t>
            </a:r>
            <a:r>
              <a:rPr lang="da-DK" dirty="0"/>
              <a:t> i Køge, </a:t>
            </a:r>
            <a:r>
              <a:rPr lang="da-DK" dirty="0" err="1"/>
              <a:t>Distriktpsykiatrien</a:t>
            </a:r>
            <a:r>
              <a:rPr lang="da-DK" dirty="0"/>
              <a:t> i Roskilde og Psykiatrisk klinik i Roskilde.</a:t>
            </a:r>
          </a:p>
          <a:p>
            <a:endParaRPr lang="da-DK" dirty="0"/>
          </a:p>
          <a:p>
            <a:r>
              <a:rPr lang="da-DK" dirty="0"/>
              <a:t>Konsulenterne træffes en dag om ugen på stederne</a:t>
            </a:r>
          </a:p>
        </p:txBody>
      </p:sp>
    </p:spTree>
    <p:extLst>
      <p:ext uri="{BB962C8B-B14F-4D97-AF65-F5344CB8AC3E}">
        <p14:creationId xmlns:p14="http://schemas.microsoft.com/office/powerpoint/2010/main" val="1529994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71196-72D8-BB28-5FEA-2F50362FE188}"/>
              </a:ext>
            </a:extLst>
          </p:cNvPr>
          <p:cNvSpPr>
            <a:spLocks noGrp="1"/>
          </p:cNvSpPr>
          <p:nvPr>
            <p:ph type="title"/>
          </p:nvPr>
        </p:nvSpPr>
        <p:spPr/>
        <p:txBody>
          <a:bodyPr/>
          <a:lstStyle/>
          <a:p>
            <a:r>
              <a:rPr lang="da-DK" dirty="0"/>
              <a:t>Metode</a:t>
            </a:r>
          </a:p>
        </p:txBody>
      </p:sp>
      <p:sp>
        <p:nvSpPr>
          <p:cNvPr id="3" name="Pladsholder til indhold 2">
            <a:extLst>
              <a:ext uri="{FF2B5EF4-FFF2-40B4-BE49-F238E27FC236}">
                <a16:creationId xmlns:a16="http://schemas.microsoft.com/office/drawing/2014/main" id="{41C89096-6BF7-254C-288B-8C374506042E}"/>
              </a:ext>
            </a:extLst>
          </p:cNvPr>
          <p:cNvSpPr>
            <a:spLocks noGrp="1"/>
          </p:cNvSpPr>
          <p:nvPr>
            <p:ph sz="quarter" idx="10"/>
          </p:nvPr>
        </p:nvSpPr>
        <p:spPr/>
        <p:txBody>
          <a:bodyPr/>
          <a:lstStyle/>
          <a:p>
            <a:r>
              <a:rPr lang="da-DK" dirty="0"/>
              <a:t>1 ugentlig samtale efter henvisning og indtil der er fundet en beskæftigelsesmulighed. Dels for at afdække kompetencer, udarbejde et cv, give mod og tro på at det kan lade sig gøre, og fastholde motivationen indtil beskæftigelse</a:t>
            </a:r>
          </a:p>
          <a:p>
            <a:endParaRPr lang="da-DK" dirty="0"/>
          </a:p>
          <a:p>
            <a:r>
              <a:rPr lang="da-DK" dirty="0"/>
              <a:t>Efter beskæftigelse er fundet, så meget individuel og tæt støtte og opfølgning.</a:t>
            </a:r>
          </a:p>
        </p:txBody>
      </p:sp>
    </p:spTree>
    <p:extLst>
      <p:ext uri="{BB962C8B-B14F-4D97-AF65-F5344CB8AC3E}">
        <p14:creationId xmlns:p14="http://schemas.microsoft.com/office/powerpoint/2010/main" val="106089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1537D0-5A3B-E2A0-CFBE-83EBC043FC23}"/>
              </a:ext>
            </a:extLst>
          </p:cNvPr>
          <p:cNvSpPr>
            <a:spLocks noGrp="1"/>
          </p:cNvSpPr>
          <p:nvPr>
            <p:ph type="title"/>
          </p:nvPr>
        </p:nvSpPr>
        <p:spPr/>
        <p:txBody>
          <a:bodyPr/>
          <a:lstStyle/>
          <a:p>
            <a:r>
              <a:rPr lang="da-DK" dirty="0"/>
              <a:t>Hvordan er det så gået</a:t>
            </a:r>
          </a:p>
        </p:txBody>
      </p:sp>
      <p:sp>
        <p:nvSpPr>
          <p:cNvPr id="3" name="Pladsholder til indhold 2">
            <a:extLst>
              <a:ext uri="{FF2B5EF4-FFF2-40B4-BE49-F238E27FC236}">
                <a16:creationId xmlns:a16="http://schemas.microsoft.com/office/drawing/2014/main" id="{4DBDA075-E74A-BEE3-E2F5-5490EAED04C3}"/>
              </a:ext>
            </a:extLst>
          </p:cNvPr>
          <p:cNvSpPr>
            <a:spLocks noGrp="1"/>
          </p:cNvSpPr>
          <p:nvPr>
            <p:ph sz="quarter" idx="10"/>
          </p:nvPr>
        </p:nvSpPr>
        <p:spPr/>
        <p:txBody>
          <a:bodyPr/>
          <a:lstStyle/>
          <a:p>
            <a:r>
              <a:rPr lang="da-DK" dirty="0"/>
              <a:t>Få henvisninger til IPS</a:t>
            </a:r>
          </a:p>
          <a:p>
            <a:endParaRPr lang="da-DK" dirty="0"/>
          </a:p>
          <a:p>
            <a:r>
              <a:rPr lang="da-DK" dirty="0"/>
              <a:t>Vi havde åbnet op for 10 unge til at starte med, men det har vi ikke fået henvist.</a:t>
            </a:r>
          </a:p>
          <a:p>
            <a:endParaRPr lang="da-DK" dirty="0"/>
          </a:p>
          <a:p>
            <a:r>
              <a:rPr lang="da-DK" dirty="0"/>
              <a:t>9 henviste og 1 er startet i uddannelse 1 i job. 2 er i praktik og øvrige </a:t>
            </a:r>
            <a:r>
              <a:rPr lang="da-DK" dirty="0" err="1"/>
              <a:t>arbjdes</a:t>
            </a:r>
            <a:r>
              <a:rPr lang="da-DK" dirty="0"/>
              <a:t> der på.</a:t>
            </a:r>
          </a:p>
        </p:txBody>
      </p:sp>
    </p:spTree>
    <p:extLst>
      <p:ext uri="{BB962C8B-B14F-4D97-AF65-F5344CB8AC3E}">
        <p14:creationId xmlns:p14="http://schemas.microsoft.com/office/powerpoint/2010/main" val="3912737024"/>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131441BE3B2B4C98C205E73814A7A8" ma:contentTypeVersion="7" ma:contentTypeDescription="Create a new document." ma:contentTypeScope="" ma:versionID="df490aaf8d5862b80841bc24c93f7da4">
  <xsd:schema xmlns:xsd="http://www.w3.org/2001/XMLSchema" xmlns:xs="http://www.w3.org/2001/XMLSchema" xmlns:p="http://schemas.microsoft.com/office/2006/metadata/properties" xmlns:ns1="http://schemas.microsoft.com/sharepoint/v3" xmlns:ns3="b58434bd-71f9-4d6a-9f19-f3cb20db3378" xmlns:ns4="f15cef91-d16e-4141-a600-7ee4c32ca7c1" targetNamespace="http://schemas.microsoft.com/office/2006/metadata/properties" ma:root="true" ma:fieldsID="538e3bbff4a1cc8725439542a39219fe" ns1:_="" ns3:_="" ns4:_="">
    <xsd:import namespace="http://schemas.microsoft.com/sharepoint/v3"/>
    <xsd:import namespace="b58434bd-71f9-4d6a-9f19-f3cb20db3378"/>
    <xsd:import namespace="f15cef91-d16e-4141-a600-7ee4c32ca7c1"/>
    <xsd:element name="properties">
      <xsd:complexType>
        <xsd:sequence>
          <xsd:element name="documentManagement">
            <xsd:complexType>
              <xsd:all>
                <xsd:element ref="ns3:MediaServiceMetadata" minOccurs="0"/>
                <xsd:element ref="ns3:MediaServiceFastMetadata"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8434bd-71f9-4d6a-9f19-f3cb20db33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cef91-d16e-4141-a600-7ee4c32ca7c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576358-A0F1-4A2E-BC35-99A4598FF300}">
  <ds:schemaRefs>
    <ds:schemaRef ds:uri="http://purl.org/dc/elements/1.1/"/>
    <ds:schemaRef ds:uri="b58434bd-71f9-4d6a-9f19-f3cb20db3378"/>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schemas.microsoft.com/sharepoint/v3"/>
    <ds:schemaRef ds:uri="http://purl.org/dc/dcmitype/"/>
    <ds:schemaRef ds:uri="f15cef91-d16e-4141-a600-7ee4c32ca7c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968F8E4-98E5-42C5-A7ED-D5C82B56EB4E}">
  <ds:schemaRefs>
    <ds:schemaRef ds:uri="http://schemas.microsoft.com/sharepoint/v3/contenttype/forms"/>
  </ds:schemaRefs>
</ds:datastoreItem>
</file>

<file path=customXml/itemProps3.xml><?xml version="1.0" encoding="utf-8"?>
<ds:datastoreItem xmlns:ds="http://schemas.openxmlformats.org/officeDocument/2006/customXml" ds:itemID="{6EC56562-10D3-4AE2-A48C-D863A0B4D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58434bd-71f9-4d6a-9f19-f3cb20db3378"/>
    <ds:schemaRef ds:uri="f15cef91-d16e-4141-a600-7ee4c32ca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4293</TotalTime>
  <Words>371</Words>
  <Application>Microsoft Office PowerPoint</Application>
  <PresentationFormat>Widescreen</PresentationFormat>
  <Paragraphs>63</Paragraphs>
  <Slides>10</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10</vt:i4>
      </vt:variant>
    </vt:vector>
  </HeadingPairs>
  <TitlesOfParts>
    <vt:vector size="14" baseType="lpstr">
      <vt:lpstr>Arial</vt:lpstr>
      <vt:lpstr>Calibri</vt:lpstr>
      <vt:lpstr>Segoe UI</vt:lpstr>
      <vt:lpstr>Office-tema</vt:lpstr>
      <vt:lpstr>IPS</vt:lpstr>
      <vt:lpstr>Baggrund for projektet/metoden</vt:lpstr>
      <vt:lpstr>Dansk IPS forsøg i 2012-2017</vt:lpstr>
      <vt:lpstr>Hvad er IPS</vt:lpstr>
      <vt:lpstr>Princip for IPS (supportet employment)</vt:lpstr>
      <vt:lpstr>Målet er job på det ordinære arbejdsmarked</vt:lpstr>
      <vt:lpstr>IPS i Greve startet 1.1.22</vt:lpstr>
      <vt:lpstr>Metode</vt:lpstr>
      <vt:lpstr>Hvordan er det så gået</vt:lpstr>
      <vt:lpstr>Videre forløb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PowerPoint-skabelon for Greve Kommune</dc:title>
  <dc:creator>Mikkel Aulund Sørensen</dc:creator>
  <cp:lastModifiedBy>Gitte Overgaard</cp:lastModifiedBy>
  <cp:revision>160</cp:revision>
  <cp:lastPrinted>2021-09-28T07:05:54Z</cp:lastPrinted>
  <dcterms:modified xsi:type="dcterms:W3CDTF">2022-10-06T08:42:09Z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0x010100BF131441BE3B2B4C98C205E73814A7A8</vt:lpwstr>
  </property>
</Properties>
</file>